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70"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Kane" initials="LK" lastIdx="1" clrIdx="0">
    <p:extLst>
      <p:ext uri="{19B8F6BF-5375-455C-9EA6-DF929625EA0E}">
        <p15:presenceInfo xmlns:p15="http://schemas.microsoft.com/office/powerpoint/2012/main" userId="S-1-5-21-817239532-3906974667-1499794124-1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0EF"/>
    <a:srgbClr val="FFC9FF"/>
    <a:srgbClr val="F4848F"/>
    <a:srgbClr val="FFFF85"/>
    <a:srgbClr val="0000CC"/>
    <a:srgbClr val="DDFFFF"/>
    <a:srgbClr val="D9FFFF"/>
    <a:srgbClr val="B3EBFF"/>
    <a:srgbClr val="FF69FF"/>
    <a:srgbClr val="C39B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3" autoAdjust="0"/>
    <p:restoredTop sz="94660"/>
  </p:normalViewPr>
  <p:slideViewPr>
    <p:cSldViewPr snapToGrid="0">
      <p:cViewPr varScale="1">
        <p:scale>
          <a:sx n="109" d="100"/>
          <a:sy n="109" d="100"/>
        </p:scale>
        <p:origin x="18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D99A267-F2D7-4C4F-8C1F-855908558896}" type="datetimeFigureOut">
              <a:rPr lang="en-GB" smtClean="0"/>
              <a:t>01/03/2024</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55B7329-9534-4FAF-A507-284AF0896551}" type="slidenum">
              <a:rPr lang="en-GB" smtClean="0"/>
              <a:t>‹#›</a:t>
            </a:fld>
            <a:endParaRPr lang="en-GB"/>
          </a:p>
        </p:txBody>
      </p:sp>
    </p:spTree>
    <p:extLst>
      <p:ext uri="{BB962C8B-B14F-4D97-AF65-F5344CB8AC3E}">
        <p14:creationId xmlns:p14="http://schemas.microsoft.com/office/powerpoint/2010/main" val="414739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73EA322F-D9AC-46F6-B2FF-87A072E917D7}"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E94ABC6-CE0A-4954-ACB0-AA8C4A9068FC}" type="slidenum">
              <a:rPr lang="en-GB" smtClean="0"/>
              <a:pPr>
                <a:defRPr/>
              </a:pPr>
              <a:t>‹#›</a:t>
            </a:fld>
            <a:endParaRPr lang="en-GB"/>
          </a:p>
        </p:txBody>
      </p:sp>
    </p:spTree>
    <p:extLst>
      <p:ext uri="{BB962C8B-B14F-4D97-AF65-F5344CB8AC3E}">
        <p14:creationId xmlns:p14="http://schemas.microsoft.com/office/powerpoint/2010/main" val="124359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D5FAD12-CC2F-49B4-9EFD-292F9F1E824B}"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E4A07FC-E2D7-471B-A0FD-3D3466CE0505}" type="slidenum">
              <a:rPr lang="en-GB" smtClean="0"/>
              <a:pPr>
                <a:defRPr/>
              </a:pPr>
              <a:t>‹#›</a:t>
            </a:fld>
            <a:endParaRPr lang="en-GB"/>
          </a:p>
        </p:txBody>
      </p:sp>
    </p:spTree>
    <p:extLst>
      <p:ext uri="{BB962C8B-B14F-4D97-AF65-F5344CB8AC3E}">
        <p14:creationId xmlns:p14="http://schemas.microsoft.com/office/powerpoint/2010/main" val="169315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8FDA975-409A-40ED-BAC1-4F98BA26D3BA}"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CECAF08-9CCF-4B9F-9C25-5AEA5F05E5A7}" type="slidenum">
              <a:rPr lang="en-GB" smtClean="0"/>
              <a:pPr>
                <a:defRPr/>
              </a:pPr>
              <a:t>‹#›</a:t>
            </a:fld>
            <a:endParaRPr lang="en-GB"/>
          </a:p>
        </p:txBody>
      </p:sp>
    </p:spTree>
    <p:extLst>
      <p:ext uri="{BB962C8B-B14F-4D97-AF65-F5344CB8AC3E}">
        <p14:creationId xmlns:p14="http://schemas.microsoft.com/office/powerpoint/2010/main" val="358966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2182C50-D1A0-4484-AA3E-8E87BBC95622}"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1593C0D-00D1-466C-B3DE-EAAC240C9422}" type="slidenum">
              <a:rPr lang="en-GB" smtClean="0"/>
              <a:pPr>
                <a:defRPr/>
              </a:pPr>
              <a:t>‹#›</a:t>
            </a:fld>
            <a:endParaRPr lang="en-GB"/>
          </a:p>
        </p:txBody>
      </p:sp>
    </p:spTree>
    <p:extLst>
      <p:ext uri="{BB962C8B-B14F-4D97-AF65-F5344CB8AC3E}">
        <p14:creationId xmlns:p14="http://schemas.microsoft.com/office/powerpoint/2010/main" val="218488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5A044DEA-7137-4B2E-8AD2-A7A68CD140FC}"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F8CE285-DD60-4EFC-9F06-DFAB2E17CC72}" type="slidenum">
              <a:rPr lang="en-GB" smtClean="0"/>
              <a:pPr>
                <a:defRPr/>
              </a:pPr>
              <a:t>‹#›</a:t>
            </a:fld>
            <a:endParaRPr lang="en-GB"/>
          </a:p>
        </p:txBody>
      </p:sp>
    </p:spTree>
    <p:extLst>
      <p:ext uri="{BB962C8B-B14F-4D97-AF65-F5344CB8AC3E}">
        <p14:creationId xmlns:p14="http://schemas.microsoft.com/office/powerpoint/2010/main" val="202287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8270324-0C31-46F5-8030-46127FFA1D88}" type="datetimeFigureOut">
              <a:rPr lang="en-GB" smtClean="0"/>
              <a:pPr>
                <a:defRPr/>
              </a:pPr>
              <a:t>01/03/2024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84EFDAE-B807-4C52-99E9-CEED451FF16C}" type="slidenum">
              <a:rPr lang="en-GB" smtClean="0"/>
              <a:pPr>
                <a:defRPr/>
              </a:pPr>
              <a:t>‹#›</a:t>
            </a:fld>
            <a:endParaRPr lang="en-GB"/>
          </a:p>
        </p:txBody>
      </p:sp>
    </p:spTree>
    <p:extLst>
      <p:ext uri="{BB962C8B-B14F-4D97-AF65-F5344CB8AC3E}">
        <p14:creationId xmlns:p14="http://schemas.microsoft.com/office/powerpoint/2010/main" val="1053154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FA081A1-180C-488F-BFF6-E206B70C10E3}" type="datetimeFigureOut">
              <a:rPr lang="en-GB" smtClean="0"/>
              <a:pPr>
                <a:defRPr/>
              </a:pPr>
              <a:t>01/03/2024</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2B1C81F9-AC7E-47E1-A669-1AAC66D48D5F}" type="slidenum">
              <a:rPr lang="en-GB" smtClean="0"/>
              <a:pPr>
                <a:defRPr/>
              </a:pPr>
              <a:t>‹#›</a:t>
            </a:fld>
            <a:endParaRPr lang="en-GB"/>
          </a:p>
        </p:txBody>
      </p:sp>
    </p:spTree>
    <p:extLst>
      <p:ext uri="{BB962C8B-B14F-4D97-AF65-F5344CB8AC3E}">
        <p14:creationId xmlns:p14="http://schemas.microsoft.com/office/powerpoint/2010/main" val="63562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1A47E91-8E41-491F-B323-ED11317054F6}" type="datetimeFigureOut">
              <a:rPr lang="en-GB" smtClean="0"/>
              <a:pPr>
                <a:defRPr/>
              </a:pPr>
              <a:t>01/03/2024</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E0E56A28-4304-4A31-AA4A-E36C08DEABFC}" type="slidenum">
              <a:rPr lang="en-GB" smtClean="0"/>
              <a:pPr>
                <a:defRPr/>
              </a:pPr>
              <a:t>‹#›</a:t>
            </a:fld>
            <a:endParaRPr lang="en-GB"/>
          </a:p>
        </p:txBody>
      </p:sp>
    </p:spTree>
    <p:extLst>
      <p:ext uri="{BB962C8B-B14F-4D97-AF65-F5344CB8AC3E}">
        <p14:creationId xmlns:p14="http://schemas.microsoft.com/office/powerpoint/2010/main" val="387051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502E33D-0CCE-479F-A93E-76A8FD3ECB49}" type="datetimeFigureOut">
              <a:rPr lang="en-GB" smtClean="0"/>
              <a:pPr>
                <a:defRPr/>
              </a:pPr>
              <a:t>01/03/2024</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572E1C07-0DEE-4EEF-9F7E-5E5D7C12722C}" type="slidenum">
              <a:rPr lang="en-GB" smtClean="0"/>
              <a:pPr>
                <a:defRPr/>
              </a:pPr>
              <a:t>‹#›</a:t>
            </a:fld>
            <a:endParaRPr lang="en-GB"/>
          </a:p>
        </p:txBody>
      </p:sp>
    </p:spTree>
    <p:extLst>
      <p:ext uri="{BB962C8B-B14F-4D97-AF65-F5344CB8AC3E}">
        <p14:creationId xmlns:p14="http://schemas.microsoft.com/office/powerpoint/2010/main" val="63117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4905B3D-E8D7-4745-AFED-C8807BA9FE64}" type="datetimeFigureOut">
              <a:rPr lang="en-GB" smtClean="0"/>
              <a:pPr>
                <a:defRPr/>
              </a:pPr>
              <a:t>01/03/2024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D2B89A9-2B37-47B5-9D1E-52B6F4FB125F}" type="slidenum">
              <a:rPr lang="en-GB" smtClean="0"/>
              <a:pPr>
                <a:defRPr/>
              </a:pPr>
              <a:t>‹#›</a:t>
            </a:fld>
            <a:endParaRPr lang="en-GB"/>
          </a:p>
        </p:txBody>
      </p:sp>
    </p:spTree>
    <p:extLst>
      <p:ext uri="{BB962C8B-B14F-4D97-AF65-F5344CB8AC3E}">
        <p14:creationId xmlns:p14="http://schemas.microsoft.com/office/powerpoint/2010/main" val="184702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FBC4886-22B3-41AF-8844-9825BA52D1C0}" type="datetimeFigureOut">
              <a:rPr lang="en-GB" smtClean="0"/>
              <a:pPr>
                <a:defRPr/>
              </a:pPr>
              <a:t>01/03/2024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E5C54B3-2BD2-4C1B-B21F-6436AE856DDA}" type="slidenum">
              <a:rPr lang="en-GB" smtClean="0"/>
              <a:pPr>
                <a:defRPr/>
              </a:pPr>
              <a:t>‹#›</a:t>
            </a:fld>
            <a:endParaRPr lang="en-GB"/>
          </a:p>
        </p:txBody>
      </p:sp>
    </p:spTree>
    <p:extLst>
      <p:ext uri="{BB962C8B-B14F-4D97-AF65-F5344CB8AC3E}">
        <p14:creationId xmlns:p14="http://schemas.microsoft.com/office/powerpoint/2010/main" val="99825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58C4B86-197B-4FE0-B897-776378F1819F}" type="datetimeFigureOut">
              <a:rPr lang="en-GB" smtClean="0"/>
              <a:pPr>
                <a:defRPr/>
              </a:pPr>
              <a:t>01/03/2024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0C9631A-301E-49E0-A930-2CFA6E3F269C}" type="slidenum">
              <a:rPr lang="en-GB" smtClean="0"/>
              <a:pPr>
                <a:defRPr/>
              </a:pPr>
              <a:t>‹#›</a:t>
            </a:fld>
            <a:endParaRPr lang="en-GB"/>
          </a:p>
        </p:txBody>
      </p:sp>
    </p:spTree>
    <p:extLst>
      <p:ext uri="{BB962C8B-B14F-4D97-AF65-F5344CB8AC3E}">
        <p14:creationId xmlns:p14="http://schemas.microsoft.com/office/powerpoint/2010/main" val="1910344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Up 3">
            <a:extLst>
              <a:ext uri="{FF2B5EF4-FFF2-40B4-BE49-F238E27FC236}">
                <a16:creationId xmlns:a16="http://schemas.microsoft.com/office/drawing/2014/main" id="{3662AFB1-B838-436E-A1EB-6C1713559C56}"/>
              </a:ext>
            </a:extLst>
          </p:cNvPr>
          <p:cNvSpPr/>
          <p:nvPr/>
        </p:nvSpPr>
        <p:spPr>
          <a:xfrm rot="5400000">
            <a:off x="4264164" y="-3294052"/>
            <a:ext cx="1540474" cy="9743198"/>
          </a:xfrm>
          <a:prstGeom prst="upArrow">
            <a:avLst>
              <a:gd name="adj1" fmla="val 50000"/>
              <a:gd name="adj2" fmla="val 2060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aphicFrame>
        <p:nvGraphicFramePr>
          <p:cNvPr id="6" name="Table 13">
            <a:extLst>
              <a:ext uri="{FF2B5EF4-FFF2-40B4-BE49-F238E27FC236}">
                <a16:creationId xmlns:a16="http://schemas.microsoft.com/office/drawing/2014/main" id="{F41B36AA-1279-4A95-9647-4E8DE0E256EE}"/>
              </a:ext>
            </a:extLst>
          </p:cNvPr>
          <p:cNvGraphicFramePr>
            <a:graphicFrameLocks noGrp="1"/>
          </p:cNvGraphicFramePr>
          <p:nvPr>
            <p:extLst>
              <p:ext uri="{D42A27DB-BD31-4B8C-83A1-F6EECF244321}">
                <p14:modId xmlns:p14="http://schemas.microsoft.com/office/powerpoint/2010/main" val="1178680781"/>
              </p:ext>
            </p:extLst>
          </p:nvPr>
        </p:nvGraphicFramePr>
        <p:xfrm>
          <a:off x="230659" y="68685"/>
          <a:ext cx="9470692" cy="996271"/>
        </p:xfrm>
        <a:graphic>
          <a:graphicData uri="http://schemas.openxmlformats.org/drawingml/2006/table">
            <a:tbl>
              <a:tblPr firstRow="1" bandRow="1">
                <a:tableStyleId>{5940675A-B579-460E-94D1-54222C63F5DA}</a:tableStyleId>
              </a:tblPr>
              <a:tblGrid>
                <a:gridCol w="1304806">
                  <a:extLst>
                    <a:ext uri="{9D8B030D-6E8A-4147-A177-3AD203B41FA5}">
                      <a16:colId xmlns:a16="http://schemas.microsoft.com/office/drawing/2014/main" val="20000"/>
                    </a:ext>
                  </a:extLst>
                </a:gridCol>
                <a:gridCol w="8165886">
                  <a:extLst>
                    <a:ext uri="{9D8B030D-6E8A-4147-A177-3AD203B41FA5}">
                      <a16:colId xmlns:a16="http://schemas.microsoft.com/office/drawing/2014/main" val="20001"/>
                    </a:ext>
                  </a:extLst>
                </a:gridCol>
              </a:tblGrid>
              <a:tr h="373387">
                <a:tc rowSpan="2">
                  <a:txBody>
                    <a:bodyPr/>
                    <a:lstStyle/>
                    <a:p>
                      <a:pPr algn="ctr"/>
                      <a:endParaRPr lang="en-GB" sz="2000" dirty="0"/>
                    </a:p>
                  </a:txBody>
                  <a:tcPr marL="74297" marR="74297" marT="37122" marB="37122" anchor="ctr">
                    <a:solidFill>
                      <a:schemeClr val="accent1">
                        <a:lumMod val="40000"/>
                        <a:lumOff val="60000"/>
                      </a:schemeClr>
                    </a:solidFill>
                  </a:tcPr>
                </a:tc>
                <a:tc>
                  <a:txBody>
                    <a:bodyPr/>
                    <a:lstStyle/>
                    <a:p>
                      <a:r>
                        <a:rPr lang="en-GB" sz="1600" b="1" dirty="0"/>
                        <a:t>Year 10 GCSE Curriculum Sequence: Photography</a:t>
                      </a:r>
                    </a:p>
                  </a:txBody>
                  <a:tcPr marL="74297" marR="74297" marT="37122" marB="37122" anchor="ctr"/>
                </a:tc>
                <a:extLst>
                  <a:ext uri="{0D108BD9-81ED-4DB2-BD59-A6C34878D82A}">
                    <a16:rowId xmlns:a16="http://schemas.microsoft.com/office/drawing/2014/main" val="10000"/>
                  </a:ext>
                </a:extLst>
              </a:tr>
              <a:tr h="570808">
                <a:tc vMerge="1">
                  <a:txBody>
                    <a:bodyPr/>
                    <a:lstStyle/>
                    <a:p>
                      <a:pPr algn="ctr"/>
                      <a:endParaRPr lang="en-GB" sz="1600" dirty="0"/>
                    </a:p>
                  </a:txBody>
                  <a:tcPr marL="74297" marR="74297" marT="37122" marB="37122" anchor="ctr">
                    <a:solidFill>
                      <a:srgbClr val="92D050"/>
                    </a:solidFill>
                  </a:tcPr>
                </a:tc>
                <a:tc>
                  <a:txBody>
                    <a:bodyPr/>
                    <a:lstStyle/>
                    <a:p>
                      <a:r>
                        <a:rPr lang="en-GB" sz="900" b="0" u="sng" dirty="0"/>
                        <a:t>Intent</a:t>
                      </a:r>
                      <a:r>
                        <a:rPr lang="en-GB" sz="900" b="0" dirty="0"/>
                        <a:t>: Using student prior knowledge and skills from Year 9, the GCSE Photography curriculum introduces students to further contextual references, photography skills and editing techniques while nurturing students’ passion for Photography. Year 10 is structured to ensure a range of experiences in Photography using light, composition, DSLR functions and editing techniques, as well as </a:t>
                      </a:r>
                      <a:r>
                        <a:rPr lang="en-GB" sz="900" dirty="0"/>
                        <a:t>reviewing, researching, analysing and presenting, ensuring that these skills are embedded. Students place value on the creative process itself as well as pride and a sense of satisfaction in the final outcomes. </a:t>
                      </a:r>
                      <a:endParaRPr lang="en-GB" sz="900" b="0" dirty="0"/>
                    </a:p>
                  </a:txBody>
                  <a:tcPr marL="74297" marR="74297" marT="37122" marB="37122" anchor="ctr">
                    <a:solidFill>
                      <a:schemeClr val="accent1">
                        <a:lumMod val="40000"/>
                        <a:lumOff val="60000"/>
                      </a:schemeClr>
                    </a:solidFill>
                  </a:tcPr>
                </a:tc>
                <a:extLst>
                  <a:ext uri="{0D108BD9-81ED-4DB2-BD59-A6C34878D82A}">
                    <a16:rowId xmlns:a16="http://schemas.microsoft.com/office/drawing/2014/main" val="1247962612"/>
                  </a:ext>
                </a:extLst>
              </a:tr>
            </a:tbl>
          </a:graphicData>
        </a:graphic>
      </p:graphicFrame>
      <p:graphicFrame>
        <p:nvGraphicFramePr>
          <p:cNvPr id="10" name="Table 2">
            <a:extLst>
              <a:ext uri="{FF2B5EF4-FFF2-40B4-BE49-F238E27FC236}">
                <a16:creationId xmlns:a16="http://schemas.microsoft.com/office/drawing/2014/main" id="{A36CAEBD-4979-8D4B-15D6-679F83C5EDF1}"/>
              </a:ext>
            </a:extLst>
          </p:cNvPr>
          <p:cNvGraphicFramePr>
            <a:graphicFrameLocks noGrp="1"/>
          </p:cNvGraphicFramePr>
          <p:nvPr>
            <p:extLst>
              <p:ext uri="{D42A27DB-BD31-4B8C-83A1-F6EECF244321}">
                <p14:modId xmlns:p14="http://schemas.microsoft.com/office/powerpoint/2010/main" val="346158702"/>
              </p:ext>
            </p:extLst>
          </p:nvPr>
        </p:nvGraphicFramePr>
        <p:xfrm>
          <a:off x="162802" y="1969414"/>
          <a:ext cx="9377958" cy="4805016"/>
        </p:xfrm>
        <a:graphic>
          <a:graphicData uri="http://schemas.openxmlformats.org/drawingml/2006/table">
            <a:tbl>
              <a:tblPr firstRow="1" bandRow="1">
                <a:tableStyleId>{5940675A-B579-460E-94D1-54222C63F5DA}</a:tableStyleId>
              </a:tblPr>
              <a:tblGrid>
                <a:gridCol w="1707187">
                  <a:extLst>
                    <a:ext uri="{9D8B030D-6E8A-4147-A177-3AD203B41FA5}">
                      <a16:colId xmlns:a16="http://schemas.microsoft.com/office/drawing/2014/main" val="3404447491"/>
                    </a:ext>
                  </a:extLst>
                </a:gridCol>
                <a:gridCol w="1598141">
                  <a:extLst>
                    <a:ext uri="{9D8B030D-6E8A-4147-A177-3AD203B41FA5}">
                      <a16:colId xmlns:a16="http://schemas.microsoft.com/office/drawing/2014/main" val="497122305"/>
                    </a:ext>
                  </a:extLst>
                </a:gridCol>
                <a:gridCol w="1598140">
                  <a:extLst>
                    <a:ext uri="{9D8B030D-6E8A-4147-A177-3AD203B41FA5}">
                      <a16:colId xmlns:a16="http://schemas.microsoft.com/office/drawing/2014/main" val="3611043934"/>
                    </a:ext>
                  </a:extLst>
                </a:gridCol>
                <a:gridCol w="1532238">
                  <a:extLst>
                    <a:ext uri="{9D8B030D-6E8A-4147-A177-3AD203B41FA5}">
                      <a16:colId xmlns:a16="http://schemas.microsoft.com/office/drawing/2014/main" val="398345732"/>
                    </a:ext>
                  </a:extLst>
                </a:gridCol>
                <a:gridCol w="1524000">
                  <a:extLst>
                    <a:ext uri="{9D8B030D-6E8A-4147-A177-3AD203B41FA5}">
                      <a16:colId xmlns:a16="http://schemas.microsoft.com/office/drawing/2014/main" val="2714666209"/>
                    </a:ext>
                  </a:extLst>
                </a:gridCol>
                <a:gridCol w="1418252">
                  <a:extLst>
                    <a:ext uri="{9D8B030D-6E8A-4147-A177-3AD203B41FA5}">
                      <a16:colId xmlns:a16="http://schemas.microsoft.com/office/drawing/2014/main" val="1207441866"/>
                    </a:ext>
                  </a:extLst>
                </a:gridCol>
              </a:tblGrid>
              <a:tr h="1828863">
                <a:tc>
                  <a:txBody>
                    <a:bodyPr/>
                    <a:lstStyle/>
                    <a:p>
                      <a:pPr eaLnBrk="1" fontAlgn="auto" hangingPunct="1">
                        <a:spcBef>
                          <a:spcPts val="0"/>
                        </a:spcBef>
                        <a:spcAft>
                          <a:spcPts val="0"/>
                        </a:spcAft>
                        <a:defRPr/>
                      </a:pPr>
                      <a:r>
                        <a:rPr lang="en-GB" sz="800" b="1" dirty="0">
                          <a:latin typeface="+mn-lt"/>
                        </a:rPr>
                        <a:t>Why ‘My World’? </a:t>
                      </a:r>
                    </a:p>
                    <a:p>
                      <a:pPr eaLnBrk="1" fontAlgn="auto" hangingPunct="1">
                        <a:spcBef>
                          <a:spcPts val="0"/>
                        </a:spcBef>
                        <a:spcAft>
                          <a:spcPts val="0"/>
                        </a:spcAft>
                        <a:defRPr/>
                      </a:pPr>
                      <a:r>
                        <a:rPr lang="en-GB" sz="800" b="0" dirty="0">
                          <a:latin typeface="+mn-lt"/>
                        </a:rPr>
                        <a:t>Students begin by photographing the school buildings, recalling their photography skills from Year 9. They then explore a number of fine art photographers in exploring editing techniques; this includes artists Idris Khan, Stephanie Jung and</a:t>
                      </a:r>
                    </a:p>
                    <a:p>
                      <a:pPr eaLnBrk="1" fontAlgn="auto" hangingPunct="1">
                        <a:spcBef>
                          <a:spcPts val="0"/>
                        </a:spcBef>
                        <a:spcAft>
                          <a:spcPts val="0"/>
                        </a:spcAft>
                        <a:defRPr/>
                      </a:pPr>
                      <a:r>
                        <a:rPr lang="en-GB" sz="800" b="0" dirty="0">
                          <a:latin typeface="+mn-lt"/>
                        </a:rPr>
                        <a:t>David Hockney joiners. The purpose is for students to use critical studies in developing own responses. </a:t>
                      </a:r>
                    </a:p>
                  </a:txBody>
                  <a:tcPr/>
                </a:tc>
                <a:tc>
                  <a:txBody>
                    <a:bodyPr/>
                    <a:lstStyle/>
                    <a:p>
                      <a:pPr eaLnBrk="1" fontAlgn="auto" hangingPunct="1">
                        <a:spcBef>
                          <a:spcPts val="0"/>
                        </a:spcBef>
                        <a:spcAft>
                          <a:spcPts val="0"/>
                        </a:spcAft>
                        <a:defRPr/>
                      </a:pPr>
                      <a:r>
                        <a:rPr lang="en-GB" sz="800" b="1" dirty="0">
                          <a:latin typeface="+mn-lt"/>
                        </a:rPr>
                        <a:t>Why ‘My World’?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800" dirty="0">
                          <a:latin typeface="+mn-lt"/>
                        </a:rPr>
                        <a:t>Continuing with architecture and structures theme, students develop digital editing skills using Photoshop while links their work to photographer</a:t>
                      </a:r>
                      <a:r>
                        <a:rPr lang="en-GB" sz="800" b="0" dirty="0">
                          <a:latin typeface="+mn-lt"/>
                        </a:rPr>
                        <a:t> </a:t>
                      </a:r>
                      <a:r>
                        <a:rPr lang="en-GB" sz="800" b="0" dirty="0">
                          <a:cs typeface="Segoe UI"/>
                        </a:rPr>
                        <a:t>David </a:t>
                      </a:r>
                      <a:r>
                        <a:rPr lang="en-GB" sz="800" b="0" dirty="0" err="1">
                          <a:cs typeface="Segoe UI"/>
                        </a:rPr>
                        <a:t>Copithorne</a:t>
                      </a:r>
                      <a:r>
                        <a:rPr lang="en-GB" sz="800" b="0" dirty="0">
                          <a:cs typeface="Segoe UI"/>
                        </a:rPr>
                        <a:t> and explore hand manipulation techniques when working in the style of Abigail Reynolds and Steven Quinn.</a:t>
                      </a:r>
                      <a:endParaRPr lang="en-GB" sz="8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800" b="1" dirty="0">
                          <a:latin typeface="+mn-lt"/>
                        </a:rPr>
                        <a:t>Why ‘My World’? </a:t>
                      </a:r>
                      <a:br>
                        <a:rPr lang="en-GB" sz="800" dirty="0">
                          <a:latin typeface="+mn-lt"/>
                        </a:rPr>
                      </a:br>
                      <a:r>
                        <a:rPr lang="en-GB" sz="800" dirty="0">
                          <a:latin typeface="+mn-lt"/>
                        </a:rPr>
                        <a:t>Students further develop their understanding of composition through ‘leading lines’, ‘rule of thirds’ and ‘symmetry’ in photoshoots around school and are encouraged to do shoots at home.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800" dirty="0">
                          <a:latin typeface="+mn-lt"/>
                        </a:rPr>
                        <a:t>Students further explore mixed media and develop their digital editing skills when working in the style of Sven </a:t>
                      </a:r>
                      <a:r>
                        <a:rPr lang="en-GB" sz="800" dirty="0" err="1">
                          <a:latin typeface="+mn-lt"/>
                        </a:rPr>
                        <a:t>Pfrommer</a:t>
                      </a:r>
                      <a:r>
                        <a:rPr lang="en-GB" sz="800" dirty="0">
                          <a:latin typeface="+mn-lt"/>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800" b="1" u="none" dirty="0">
                          <a:latin typeface="+mn-lt"/>
                        </a:rPr>
                        <a:t>Why ‘My World’? </a:t>
                      </a:r>
                      <a:br>
                        <a:rPr lang="en-GB" sz="800" b="0" u="none" dirty="0">
                          <a:latin typeface="+mn-lt"/>
                        </a:rPr>
                      </a:br>
                      <a:r>
                        <a:rPr lang="en-GB" sz="800" b="0" u="none" dirty="0">
                          <a:latin typeface="+mn-lt"/>
                        </a:rPr>
                        <a:t>Students reflect on their project and now choose how to develop their work in an independent way. They have a selection of photographers/artists to research and work in the style of including </a:t>
                      </a:r>
                      <a:r>
                        <a:rPr lang="en-GB" sz="800" b="0" u="none" dirty="0" err="1">
                          <a:latin typeface="+mn-lt"/>
                        </a:rPr>
                        <a:t>Tyhe</a:t>
                      </a:r>
                      <a:r>
                        <a:rPr lang="en-GB" sz="800" b="0" u="none" dirty="0">
                          <a:latin typeface="+mn-lt"/>
                        </a:rPr>
                        <a:t> Reading, Doug Aitken, Traci Griffin , </a:t>
                      </a:r>
                      <a:r>
                        <a:rPr lang="en-GB" sz="800" b="0" u="none" dirty="0" err="1"/>
                        <a:t>Zsolt</a:t>
                      </a:r>
                      <a:r>
                        <a:rPr lang="en-GB" sz="800" b="0" u="none" dirty="0"/>
                        <a:t> Hlinka, Gina </a:t>
                      </a:r>
                      <a:r>
                        <a:rPr lang="en-GB" sz="800" b="0" u="none" dirty="0" err="1"/>
                        <a:t>Soden</a:t>
                      </a:r>
                      <a:r>
                        <a:rPr lang="en-GB" sz="800" b="0" u="none" dirty="0"/>
                        <a:t>. Photo shoots outside of school are encouraged and students work towards developing a series of individual outcomes.</a:t>
                      </a:r>
                    </a:p>
                  </a:txBody>
                  <a:tcPr/>
                </a:tc>
                <a:tc>
                  <a:txBody>
                    <a:bodyPr/>
                    <a:lstStyle/>
                    <a:p>
                      <a:pPr eaLnBrk="1" fontAlgn="auto" hangingPunct="1">
                        <a:spcBef>
                          <a:spcPts val="0"/>
                        </a:spcBef>
                        <a:spcAft>
                          <a:spcPts val="0"/>
                        </a:spcAft>
                        <a:defRPr/>
                      </a:pPr>
                      <a:r>
                        <a:rPr lang="en-GB" sz="800" b="1" dirty="0">
                          <a:latin typeface="+mn-lt"/>
                        </a:rPr>
                        <a:t>Why ‘Out of Place’?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mn-lt"/>
                          <a:cs typeface="Segoe UI"/>
                        </a:rPr>
                        <a:t>The theme allows for students to explore experimental photography techniques evident in current photography styles. Emphasis is on photoshoot planning to then use in editing. Students will explore reflections as part of their explorations and editing is digital based.</a:t>
                      </a:r>
                      <a:endParaRPr lang="en-GB" sz="800" dirty="0">
                        <a:cs typeface="Segoe UI"/>
                      </a:endParaRPr>
                    </a:p>
                    <a:p>
                      <a:pPr marL="0" indent="0" eaLnBrk="1" fontAlgn="auto" hangingPunct="1">
                        <a:spcBef>
                          <a:spcPts val="0"/>
                        </a:spcBef>
                        <a:spcAft>
                          <a:spcPts val="0"/>
                        </a:spcAft>
                        <a:buFont typeface="Wingdings" panose="05000000000000000000" pitchFamily="2" charset="2"/>
                        <a:buNone/>
                        <a:defRPr/>
                      </a:pPr>
                      <a:endParaRPr lang="en-GB" sz="700" dirty="0">
                        <a:latin typeface="+mn-lt"/>
                      </a:endParaRPr>
                    </a:p>
                  </a:txBody>
                  <a:tcPr/>
                </a:tc>
                <a:tc>
                  <a:txBody>
                    <a:bodyPr/>
                    <a:lstStyle/>
                    <a:p>
                      <a:pPr eaLnBrk="1" fontAlgn="auto" hangingPunct="1">
                        <a:spcBef>
                          <a:spcPts val="0"/>
                        </a:spcBef>
                        <a:spcAft>
                          <a:spcPts val="0"/>
                        </a:spcAft>
                        <a:defRPr/>
                      </a:pPr>
                      <a:r>
                        <a:rPr lang="en-GB" sz="800" b="1" dirty="0">
                          <a:latin typeface="+mn-lt"/>
                        </a:rPr>
                        <a:t>Why ‘Out of Place’?</a:t>
                      </a:r>
                    </a:p>
                    <a:p>
                      <a:pPr eaLnBrk="1" fontAlgn="auto" hangingPunct="1">
                        <a:spcBef>
                          <a:spcPts val="0"/>
                        </a:spcBef>
                        <a:spcAft>
                          <a:spcPts val="0"/>
                        </a:spcAft>
                        <a:defRPr/>
                      </a:pPr>
                      <a:r>
                        <a:rPr lang="en-GB" sz="800" dirty="0">
                          <a:latin typeface="+mn-lt"/>
                        </a:rPr>
                        <a:t>Students reflect on their project and develop a series of design ideas for a personal outcome. Additional artist research and photoshoots are required in developing personal outcomes. </a:t>
                      </a:r>
                      <a:r>
                        <a:rPr lang="en-GB" sz="800" b="0" dirty="0">
                          <a:latin typeface="+mn-lt"/>
                        </a:rPr>
                        <a:t>This promotes independent thought and enquiry. </a:t>
                      </a:r>
                    </a:p>
                    <a:p>
                      <a:pPr eaLnBrk="1" fontAlgn="auto" hangingPunct="1">
                        <a:spcBef>
                          <a:spcPts val="0"/>
                        </a:spcBef>
                        <a:spcAft>
                          <a:spcPts val="0"/>
                        </a:spcAft>
                        <a:defRPr/>
                      </a:pPr>
                      <a:endParaRPr lang="en-GB" sz="700" dirty="0">
                        <a:latin typeface="+mn-lt"/>
                      </a:endParaRPr>
                    </a:p>
                  </a:txBody>
                  <a:tcPr>
                    <a:solidFill>
                      <a:schemeClr val="bg1"/>
                    </a:solidFill>
                  </a:tcPr>
                </a:tc>
                <a:extLst>
                  <a:ext uri="{0D108BD9-81ED-4DB2-BD59-A6C34878D82A}">
                    <a16:rowId xmlns:a16="http://schemas.microsoft.com/office/drawing/2014/main" val="188803967"/>
                  </a:ext>
                </a:extLst>
              </a:tr>
              <a:tr h="1138331">
                <a:tc>
                  <a:txBody>
                    <a:bodyPr/>
                    <a:lstStyle/>
                    <a:p>
                      <a:pPr eaLnBrk="1" fontAlgn="auto" hangingPunct="1">
                        <a:spcBef>
                          <a:spcPts val="0"/>
                        </a:spcBef>
                        <a:spcAft>
                          <a:spcPts val="0"/>
                        </a:spcAft>
                        <a:defRPr/>
                      </a:pPr>
                      <a:r>
                        <a:rPr lang="en-GB" sz="700" b="1" dirty="0">
                          <a:solidFill>
                            <a:srgbClr val="0000CC"/>
                          </a:solidFill>
                          <a:latin typeface="+mn-lt"/>
                        </a:rPr>
                        <a:t>AQA Specification links: </a:t>
                      </a:r>
                    </a:p>
                    <a:p>
                      <a:pPr eaLnBrk="1" fontAlgn="auto" hangingPunct="1">
                        <a:spcBef>
                          <a:spcPts val="0"/>
                        </a:spcBef>
                        <a:spcAft>
                          <a:spcPts val="0"/>
                        </a:spcAft>
                        <a:defRPr/>
                      </a:pPr>
                      <a:r>
                        <a:rPr lang="en-US" sz="700" b="0" kern="1200" dirty="0">
                          <a:solidFill>
                            <a:schemeClr val="tx1"/>
                          </a:solidFill>
                          <a:effectLst/>
                          <a:latin typeface="+mn-lt"/>
                          <a:ea typeface="+mn-ea"/>
                          <a:cs typeface="+mn-cs"/>
                        </a:rPr>
                        <a:t>Assessment Objective 1: Develop ideas through investigations, demonstrating critical understanding of 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tx1"/>
                          </a:solidFill>
                          <a:latin typeface="+mn-lt"/>
                        </a:rPr>
                        <a:t>Assessment Objective 2: </a:t>
                      </a:r>
                      <a:r>
                        <a:rPr lang="en-US" sz="700" b="0" kern="1200" dirty="0">
                          <a:solidFill>
                            <a:schemeClr val="tx1"/>
                          </a:solidFill>
                          <a:effectLst/>
                          <a:latin typeface="+mn-lt"/>
                          <a:ea typeface="+mn-ea"/>
                          <a:cs typeface="+mn-cs"/>
                        </a:rPr>
                        <a:t>Refine work by exploring ideas, selecting and experimenting with appropriate media, materials, techniques and processes.</a:t>
                      </a:r>
                    </a:p>
                  </a:txBody>
                  <a:tcPr>
                    <a:solidFill>
                      <a:schemeClr val="accent4">
                        <a:lumMod val="20000"/>
                        <a:lumOff val="80000"/>
                      </a:schemeClr>
                    </a:solidFill>
                  </a:tcPr>
                </a:tc>
                <a:tc>
                  <a:txBody>
                    <a:bodyPr/>
                    <a:lstStyle/>
                    <a:p>
                      <a:pPr eaLnBrk="1" fontAlgn="auto" hangingPunct="1">
                        <a:spcBef>
                          <a:spcPts val="0"/>
                        </a:spcBef>
                        <a:spcAft>
                          <a:spcPts val="0"/>
                        </a:spcAft>
                        <a:defRPr/>
                      </a:pPr>
                      <a:r>
                        <a:rPr lang="en-GB" sz="700" b="1" dirty="0">
                          <a:solidFill>
                            <a:srgbClr val="0000CC"/>
                          </a:solidFill>
                          <a:latin typeface="+mn-lt"/>
                        </a:rPr>
                        <a:t>AQA Specification links: </a:t>
                      </a:r>
                    </a:p>
                    <a:p>
                      <a:pPr eaLnBrk="1" fontAlgn="auto" hangingPunct="1">
                        <a:spcBef>
                          <a:spcPts val="0"/>
                        </a:spcBef>
                        <a:spcAft>
                          <a:spcPts val="0"/>
                        </a:spcAft>
                        <a:defRPr/>
                      </a:pPr>
                      <a:r>
                        <a:rPr lang="en-US" sz="700" b="0" kern="1200" dirty="0">
                          <a:solidFill>
                            <a:schemeClr val="tx1"/>
                          </a:solidFill>
                          <a:effectLst/>
                          <a:latin typeface="+mn-lt"/>
                          <a:ea typeface="+mn-ea"/>
                          <a:cs typeface="+mn-cs"/>
                        </a:rPr>
                        <a:t>Assessment Objective 1: Develop ideas through investigations, demonstrating critical understanding of 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tx1"/>
                          </a:solidFill>
                          <a:latin typeface="+mn-lt"/>
                        </a:rPr>
                        <a:t>Assessment Objective 2: </a:t>
                      </a:r>
                      <a:r>
                        <a:rPr lang="en-US" sz="700" b="0" kern="1200" dirty="0">
                          <a:solidFill>
                            <a:schemeClr val="tx1"/>
                          </a:solidFill>
                          <a:effectLst/>
                          <a:latin typeface="+mn-lt"/>
                          <a:ea typeface="+mn-ea"/>
                          <a:cs typeface="+mn-cs"/>
                        </a:rPr>
                        <a:t>Refine work by exploring ideas, selecting and experimenting with appropriate media, materials, techniques and processes.</a:t>
                      </a:r>
                    </a:p>
                  </a:txBody>
                  <a:tcPr>
                    <a:solidFill>
                      <a:schemeClr val="accent4">
                        <a:lumMod val="20000"/>
                        <a:lumOff val="80000"/>
                      </a:schemeClr>
                    </a:solidFill>
                  </a:tcPr>
                </a:tc>
                <a:tc>
                  <a:txBody>
                    <a:bodyPr/>
                    <a:lstStyle/>
                    <a:p>
                      <a:pPr eaLnBrk="1" fontAlgn="auto" hangingPunct="1">
                        <a:spcBef>
                          <a:spcPts val="0"/>
                        </a:spcBef>
                        <a:spcAft>
                          <a:spcPts val="0"/>
                        </a:spcAft>
                        <a:defRPr/>
                      </a:pPr>
                      <a:r>
                        <a:rPr lang="en-GB" sz="700" b="1" dirty="0">
                          <a:solidFill>
                            <a:srgbClr val="0000CC"/>
                          </a:solidFill>
                          <a:latin typeface="+mn-lt"/>
                        </a:rPr>
                        <a:t>AQA Specification links: </a:t>
                      </a:r>
                      <a:br>
                        <a:rPr lang="en-GB" sz="700" b="1" dirty="0">
                          <a:solidFill>
                            <a:srgbClr val="0000CC"/>
                          </a:solidFill>
                          <a:latin typeface="+mn-lt"/>
                        </a:rPr>
                      </a:br>
                      <a:r>
                        <a:rPr lang="en-US" sz="700" b="0" kern="1200" dirty="0">
                          <a:solidFill>
                            <a:schemeClr val="tx1"/>
                          </a:solidFill>
                          <a:effectLst/>
                          <a:latin typeface="+mn-lt"/>
                          <a:ea typeface="+mn-ea"/>
                          <a:cs typeface="+mn-cs"/>
                        </a:rPr>
                        <a:t>Assessment Objective 1: Develop ideas through investigations, demonstrating critical understanding of 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tx1"/>
                          </a:solidFill>
                          <a:latin typeface="+mn-lt"/>
                        </a:rPr>
                        <a:t>Assessment Objective 2: </a:t>
                      </a:r>
                      <a:r>
                        <a:rPr lang="en-US" sz="700" b="0" kern="1200" dirty="0">
                          <a:solidFill>
                            <a:schemeClr val="tx1"/>
                          </a:solidFill>
                          <a:effectLst/>
                          <a:latin typeface="+mn-lt"/>
                          <a:ea typeface="+mn-ea"/>
                          <a:cs typeface="+mn-cs"/>
                        </a:rPr>
                        <a:t>Refine work by exploring ideas, selecting and experimenting with appropriate media, materials, techniques and processes.</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AQA Specification links: </a:t>
                      </a:r>
                      <a:br>
                        <a:rPr lang="en-GB" sz="700" b="1" dirty="0">
                          <a:solidFill>
                            <a:srgbClr val="0000CC"/>
                          </a:solidFill>
                          <a:latin typeface="+mn-lt"/>
                        </a:rPr>
                      </a:br>
                      <a:r>
                        <a:rPr lang="en-GB" sz="700" dirty="0"/>
                        <a:t>Assessment Objective 3: </a:t>
                      </a:r>
                      <a:r>
                        <a:rPr lang="en-US" sz="700" b="0" kern="1200" dirty="0">
                          <a:solidFill>
                            <a:schemeClr val="tx1"/>
                          </a:solidFill>
                          <a:effectLst/>
                          <a:latin typeface="+mn-lt"/>
                          <a:ea typeface="+mn-ea"/>
                          <a:cs typeface="+mn-cs"/>
                        </a:rPr>
                        <a:t>Record ideas, observations and insights relevant to intentions as work progresses.</a:t>
                      </a:r>
                      <a:endParaRPr lang="en-GB" sz="700" dirty="0">
                        <a:solidFill>
                          <a:schemeClr val="tx1"/>
                        </a:solidFill>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tx1"/>
                          </a:solidFill>
                          <a:ea typeface="Times New Roman" panose="02020603050405020304" pitchFamily="18" charset="0"/>
                        </a:rPr>
                        <a:t>Assessment Objective 4: </a:t>
                      </a:r>
                      <a:r>
                        <a:rPr lang="en-US" sz="700" b="0" kern="1200" dirty="0">
                          <a:solidFill>
                            <a:schemeClr val="tx1"/>
                          </a:solidFill>
                          <a:effectLst/>
                          <a:latin typeface="+mn-lt"/>
                          <a:ea typeface="+mn-ea"/>
                          <a:cs typeface="+mn-cs"/>
                        </a:rPr>
                        <a:t>Present a personal and meaningful response that </a:t>
                      </a:r>
                      <a:r>
                        <a:rPr lang="en-US" sz="700" b="0" kern="1200" dirty="0" err="1">
                          <a:solidFill>
                            <a:schemeClr val="tx1"/>
                          </a:solidFill>
                          <a:effectLst/>
                          <a:latin typeface="+mn-lt"/>
                          <a:ea typeface="+mn-ea"/>
                          <a:cs typeface="+mn-cs"/>
                        </a:rPr>
                        <a:t>realises</a:t>
                      </a:r>
                      <a:r>
                        <a:rPr lang="en-US" sz="700" b="0" kern="1200" dirty="0">
                          <a:solidFill>
                            <a:schemeClr val="tx1"/>
                          </a:solidFill>
                          <a:effectLst/>
                          <a:latin typeface="+mn-lt"/>
                          <a:ea typeface="+mn-ea"/>
                          <a:cs typeface="+mn-cs"/>
                        </a:rPr>
                        <a:t> intentions and demonstrates understanding of visual language.</a:t>
                      </a:r>
                      <a:endParaRPr lang="en-GB" sz="700" b="0" dirty="0">
                        <a:solidFill>
                          <a:schemeClr val="tx1"/>
                        </a:solidFill>
                        <a:ea typeface="Times New Roman" panose="02020603050405020304" pitchFamily="18" charset="0"/>
                      </a:endParaRPr>
                    </a:p>
                  </a:txBody>
                  <a:tcPr>
                    <a:solidFill>
                      <a:schemeClr val="accent4">
                        <a:lumMod val="20000"/>
                        <a:lumOff val="80000"/>
                      </a:schemeClr>
                    </a:solidFill>
                  </a:tcPr>
                </a:tc>
                <a:tc>
                  <a:txBody>
                    <a:bodyPr/>
                    <a:lstStyle/>
                    <a:p>
                      <a:pPr eaLnBrk="1" fontAlgn="auto" hangingPunct="1">
                        <a:spcBef>
                          <a:spcPts val="0"/>
                        </a:spcBef>
                        <a:spcAft>
                          <a:spcPts val="0"/>
                        </a:spcAft>
                        <a:defRPr/>
                      </a:pPr>
                      <a:r>
                        <a:rPr lang="en-GB" sz="700" b="1" dirty="0">
                          <a:solidFill>
                            <a:srgbClr val="0000CC"/>
                          </a:solidFill>
                          <a:latin typeface="+mn-lt"/>
                        </a:rPr>
                        <a:t>AQA Specification links: </a:t>
                      </a:r>
                      <a:br>
                        <a:rPr lang="en-GB" sz="700" b="1" dirty="0">
                          <a:solidFill>
                            <a:srgbClr val="0000CC"/>
                          </a:solidFill>
                          <a:latin typeface="+mn-lt"/>
                        </a:rPr>
                      </a:br>
                      <a:r>
                        <a:rPr lang="en-US" sz="700" b="0" kern="1200" dirty="0">
                          <a:solidFill>
                            <a:schemeClr val="tx1"/>
                          </a:solidFill>
                          <a:effectLst/>
                          <a:latin typeface="+mn-lt"/>
                          <a:ea typeface="+mn-ea"/>
                          <a:cs typeface="+mn-cs"/>
                        </a:rPr>
                        <a:t>Assessment Objective 1: Develop ideas through investigations, demonstrating critical understanding of 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tx1"/>
                          </a:solidFill>
                          <a:latin typeface="+mn-lt"/>
                        </a:rPr>
                        <a:t>Assessment Objective 2: </a:t>
                      </a:r>
                      <a:r>
                        <a:rPr lang="en-US" sz="700" b="0" kern="1200" dirty="0">
                          <a:solidFill>
                            <a:schemeClr val="tx1"/>
                          </a:solidFill>
                          <a:effectLst/>
                          <a:latin typeface="+mn-lt"/>
                          <a:ea typeface="+mn-ea"/>
                          <a:cs typeface="+mn-cs"/>
                        </a:rPr>
                        <a:t>Refine work by exploring ideas, selecting and experimenting with appropriate media, materials, techniques and processes.</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AQA Specification links: </a:t>
                      </a:r>
                      <a:br>
                        <a:rPr lang="en-GB" sz="700" b="1" dirty="0">
                          <a:solidFill>
                            <a:srgbClr val="0000CC"/>
                          </a:solidFill>
                          <a:latin typeface="+mn-lt"/>
                        </a:rPr>
                      </a:br>
                      <a:r>
                        <a:rPr lang="en-GB" sz="700" dirty="0"/>
                        <a:t>Assessment Objective 3: </a:t>
                      </a:r>
                      <a:r>
                        <a:rPr lang="en-US" sz="700" b="0" kern="1200" dirty="0">
                          <a:solidFill>
                            <a:schemeClr val="tx1"/>
                          </a:solidFill>
                          <a:effectLst/>
                          <a:latin typeface="+mn-lt"/>
                          <a:ea typeface="+mn-ea"/>
                          <a:cs typeface="+mn-cs"/>
                        </a:rPr>
                        <a:t>Record ideas, observations and insights relevant to intentions as work progresses.</a:t>
                      </a:r>
                      <a:endParaRPr lang="en-GB" sz="700" dirty="0">
                        <a:solidFill>
                          <a:schemeClr val="tx1"/>
                        </a:solidFill>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tx1"/>
                          </a:solidFill>
                          <a:ea typeface="Times New Roman" panose="02020603050405020304" pitchFamily="18" charset="0"/>
                        </a:rPr>
                        <a:t>Assessment Objective 4: </a:t>
                      </a:r>
                      <a:r>
                        <a:rPr lang="en-US" sz="700" b="0" kern="1200" dirty="0">
                          <a:solidFill>
                            <a:schemeClr val="tx1"/>
                          </a:solidFill>
                          <a:effectLst/>
                          <a:latin typeface="+mn-lt"/>
                          <a:ea typeface="+mn-ea"/>
                          <a:cs typeface="+mn-cs"/>
                        </a:rPr>
                        <a:t>Present a personal and meaningful response that </a:t>
                      </a:r>
                      <a:r>
                        <a:rPr lang="en-US" sz="700" b="0" kern="1200" dirty="0" err="1">
                          <a:solidFill>
                            <a:schemeClr val="tx1"/>
                          </a:solidFill>
                          <a:effectLst/>
                          <a:latin typeface="+mn-lt"/>
                          <a:ea typeface="+mn-ea"/>
                          <a:cs typeface="+mn-cs"/>
                        </a:rPr>
                        <a:t>realises</a:t>
                      </a:r>
                      <a:r>
                        <a:rPr lang="en-US" sz="700" b="0" kern="1200" dirty="0">
                          <a:solidFill>
                            <a:schemeClr val="tx1"/>
                          </a:solidFill>
                          <a:effectLst/>
                          <a:latin typeface="+mn-lt"/>
                          <a:ea typeface="+mn-ea"/>
                          <a:cs typeface="+mn-cs"/>
                        </a:rPr>
                        <a:t> intentions and demonstrates understanding of visual language.</a:t>
                      </a:r>
                      <a:endParaRPr lang="en-GB" sz="700" b="0" dirty="0">
                        <a:solidFill>
                          <a:schemeClr val="tx1"/>
                        </a:solidFill>
                        <a:ea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2937364731"/>
                  </a:ext>
                </a:extLst>
              </a:tr>
              <a:tr h="1348024">
                <a:tc>
                  <a:txBody>
                    <a:bodyPr/>
                    <a:lstStyle/>
                    <a:p>
                      <a:pPr eaLnBrk="1" fontAlgn="auto" hangingPunct="1">
                        <a:spcBef>
                          <a:spcPts val="0"/>
                        </a:spcBef>
                        <a:spcAft>
                          <a:spcPts val="0"/>
                        </a:spcAf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tx1"/>
                          </a:solidFill>
                          <a:latin typeface="+mn-lt"/>
                        </a:rPr>
                        <a:t>Students knowledge and skills retrieval from Y9, structured to create a supportive and scaffolded learning environment.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Knowledge </a:t>
                      </a:r>
                      <a:r>
                        <a:rPr lang="en-GB" sz="700" b="0" dirty="0">
                          <a:solidFill>
                            <a:schemeClr val="tx1"/>
                          </a:solidFill>
                          <a:latin typeface="+mn-lt"/>
                        </a:rPr>
                        <a:t>of fine art photographers Idris Khan, Stephanie Jung, David Hockney</a:t>
                      </a:r>
                      <a:endParaRPr lang="en-GB" sz="700" b="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Understanding</a:t>
                      </a:r>
                      <a:r>
                        <a:rPr lang="en-GB" sz="700" b="0" dirty="0">
                          <a:solidFill>
                            <a:schemeClr val="tx1"/>
                          </a:solidFill>
                          <a:latin typeface="+mn-lt"/>
                        </a:rPr>
                        <a:t> of compositions filling the frame, symmetry and leading lines. Photoshop layers and basic edits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Skills</a:t>
                      </a:r>
                      <a:r>
                        <a:rPr lang="en-GB" sz="700" b="0" dirty="0">
                          <a:solidFill>
                            <a:schemeClr val="tx1"/>
                          </a:solidFill>
                          <a:latin typeface="+mn-lt"/>
                        </a:rPr>
                        <a:t> in composing photographs, using a DSLR, digital editing techniques</a:t>
                      </a:r>
                    </a:p>
                  </a:txBody>
                  <a:tcPr>
                    <a:solidFill>
                      <a:schemeClr val="accent4">
                        <a:lumMod val="20000"/>
                        <a:lumOff val="80000"/>
                      </a:schemeClr>
                    </a:solidFill>
                  </a:tcPr>
                </a:tc>
                <a:tc>
                  <a:txBody>
                    <a:bodyPr/>
                    <a:lstStyle/>
                    <a:p>
                      <a:pPr eaLnBrk="1" fontAlgn="auto" hangingPunct="1">
                        <a:spcBef>
                          <a:spcPts val="0"/>
                        </a:spcBef>
                        <a:spcAft>
                          <a:spcPts val="0"/>
                        </a:spcAf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Knowledge </a:t>
                      </a:r>
                      <a:r>
                        <a:rPr lang="en-GB" sz="700" b="0" dirty="0">
                          <a:solidFill>
                            <a:schemeClr val="tx1"/>
                          </a:solidFill>
                          <a:latin typeface="+mn-lt"/>
                        </a:rPr>
                        <a:t>of fine art photographers Mauren Brodbeck, Anastasia Savinova and David Copithorne</a:t>
                      </a:r>
                      <a:endParaRPr lang="en-GB" sz="700" b="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Understanding</a:t>
                      </a:r>
                      <a:r>
                        <a:rPr lang="en-GB" sz="700" b="0" dirty="0">
                          <a:solidFill>
                            <a:schemeClr val="tx1"/>
                          </a:solidFill>
                          <a:latin typeface="+mn-lt"/>
                        </a:rPr>
                        <a:t> of Minimalism and Abstract photography. Photoshop layers and transform tools.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Skills</a:t>
                      </a:r>
                      <a:r>
                        <a:rPr lang="en-GB" sz="700" b="0" dirty="0">
                          <a:solidFill>
                            <a:schemeClr val="tx1"/>
                          </a:solidFill>
                          <a:latin typeface="+mn-lt"/>
                        </a:rPr>
                        <a:t> in composing photographs, using a DSLR, digital editing techniques</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Knowledge </a:t>
                      </a:r>
                      <a:r>
                        <a:rPr lang="en-GB" sz="700" b="0" dirty="0">
                          <a:solidFill>
                            <a:schemeClr val="tx1"/>
                          </a:solidFill>
                          <a:latin typeface="+mn-lt"/>
                        </a:rPr>
                        <a:t>of fine art photographers Abigail Reynolds, Tyhe Reading, Doug Aitken and Sven Pfrommer</a:t>
                      </a:r>
                      <a:endParaRPr lang="en-GB" sz="700" b="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Understanding</a:t>
                      </a:r>
                      <a:r>
                        <a:rPr lang="en-GB" sz="700" b="0" dirty="0">
                          <a:solidFill>
                            <a:schemeClr val="tx1"/>
                          </a:solidFill>
                          <a:latin typeface="+mn-lt"/>
                        </a:rPr>
                        <a:t> how art media can be used to edit images. Photoshop layers and transform tools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Skills</a:t>
                      </a:r>
                      <a:r>
                        <a:rPr lang="en-GB" sz="700" b="0" dirty="0">
                          <a:solidFill>
                            <a:schemeClr val="tx1"/>
                          </a:solidFill>
                          <a:latin typeface="+mn-lt"/>
                        </a:rPr>
                        <a:t> in composing photographs, using a DSLR, digital editing techniques, physical editing including collage</a:t>
                      </a:r>
                    </a:p>
                    <a:p>
                      <a:pPr eaLnBrk="1" fontAlgn="auto" hangingPunct="1">
                        <a:spcBef>
                          <a:spcPts val="0"/>
                        </a:spcBef>
                        <a:spcAft>
                          <a:spcPts val="0"/>
                        </a:spcAft>
                        <a:defRPr/>
                      </a:pPr>
                      <a:endParaRPr lang="en-GB" sz="700" dirty="0">
                        <a:latin typeface="+mn-lt"/>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Knowledge </a:t>
                      </a:r>
                      <a:r>
                        <a:rPr lang="en-GB" sz="700" b="0" dirty="0">
                          <a:solidFill>
                            <a:schemeClr val="tx1"/>
                          </a:solidFill>
                          <a:latin typeface="+mn-lt"/>
                        </a:rPr>
                        <a:t>of fine art photographers </a:t>
                      </a:r>
                      <a:r>
                        <a:rPr lang="en-GB" sz="700" dirty="0">
                          <a:latin typeface="+mn-lt"/>
                        </a:rPr>
                        <a:t>Helen Sears, Christoffer Relander, </a:t>
                      </a:r>
                      <a:r>
                        <a:rPr lang="en-GB" sz="700" dirty="0"/>
                        <a:t>Matt Wisniewski and Dan Mountford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Understanding</a:t>
                      </a:r>
                      <a:r>
                        <a:rPr lang="en-GB" sz="700" b="0" dirty="0">
                          <a:solidFill>
                            <a:schemeClr val="tx1"/>
                          </a:solidFill>
                          <a:latin typeface="+mn-lt"/>
                        </a:rPr>
                        <a:t> of Photoshop layers and transform tools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Skills</a:t>
                      </a:r>
                      <a:r>
                        <a:rPr lang="en-GB" sz="700" b="0" dirty="0">
                          <a:solidFill>
                            <a:schemeClr val="tx1"/>
                          </a:solidFill>
                          <a:latin typeface="+mn-lt"/>
                        </a:rPr>
                        <a:t> in composing photographs, using a DSLR, digital editing techniques</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Knowledge </a:t>
                      </a:r>
                      <a:r>
                        <a:rPr lang="en-GB" sz="700" b="0" dirty="0">
                          <a:solidFill>
                            <a:schemeClr val="tx1"/>
                          </a:solidFill>
                          <a:latin typeface="+mn-lt"/>
                        </a:rPr>
                        <a:t>of low key and Rembrandt photography </a:t>
                      </a:r>
                      <a:endParaRPr lang="en-GB" sz="7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Understanding</a:t>
                      </a:r>
                      <a:r>
                        <a:rPr lang="en-GB" sz="700" b="0" dirty="0">
                          <a:solidFill>
                            <a:schemeClr val="tx1"/>
                          </a:solidFill>
                          <a:latin typeface="+mn-lt"/>
                        </a:rPr>
                        <a:t> of lighting techniques, Photoshop layers and transform tools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Skills</a:t>
                      </a:r>
                      <a:r>
                        <a:rPr lang="en-GB" sz="700" b="0" dirty="0">
                          <a:solidFill>
                            <a:schemeClr val="tx1"/>
                          </a:solidFill>
                          <a:latin typeface="+mn-lt"/>
                        </a:rPr>
                        <a:t> in composing photographs, using a DSLR, lighting techniques, digital editing techniques</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Knowledge </a:t>
                      </a:r>
                      <a:r>
                        <a:rPr lang="en-GB" sz="700" b="0" dirty="0">
                          <a:solidFill>
                            <a:schemeClr val="tx1"/>
                          </a:solidFill>
                          <a:latin typeface="+mn-lt"/>
                        </a:rPr>
                        <a:t>of idea development</a:t>
                      </a:r>
                      <a:endParaRPr lang="en-GB" sz="700" b="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Understanding</a:t>
                      </a:r>
                      <a:r>
                        <a:rPr lang="en-GB" sz="700" b="0" dirty="0">
                          <a:solidFill>
                            <a:schemeClr val="tx1"/>
                          </a:solidFill>
                          <a:latin typeface="+mn-lt"/>
                        </a:rPr>
                        <a:t> of development, refinement, resolving a creative journey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Skills</a:t>
                      </a:r>
                      <a:r>
                        <a:rPr lang="en-GB" sz="700" b="0" dirty="0">
                          <a:solidFill>
                            <a:schemeClr val="tx1"/>
                          </a:solidFill>
                          <a:latin typeface="+mn-lt"/>
                        </a:rPr>
                        <a:t> in student determined ideas and techniques</a:t>
                      </a:r>
                    </a:p>
                  </a:txBody>
                  <a:tcPr>
                    <a:solidFill>
                      <a:schemeClr val="accent4">
                        <a:lumMod val="20000"/>
                        <a:lumOff val="80000"/>
                      </a:schemeClr>
                    </a:solidFill>
                  </a:tcPr>
                </a:tc>
                <a:extLst>
                  <a:ext uri="{0D108BD9-81ED-4DB2-BD59-A6C34878D82A}">
                    <a16:rowId xmlns:a16="http://schemas.microsoft.com/office/drawing/2014/main" val="3353125928"/>
                  </a:ext>
                </a:extLst>
              </a:tr>
              <a:tr h="446313">
                <a:tc>
                  <a:txBody>
                    <a:bodyPr/>
                    <a:lstStyle/>
                    <a:p>
                      <a:pPr eaLnBrk="1" fontAlgn="auto" hangingPunct="1">
                        <a:spcBef>
                          <a:spcPts val="0"/>
                        </a:spcBef>
                        <a:spcAft>
                          <a:spcPts val="0"/>
                        </a:spcAft>
                        <a:defRPr/>
                      </a:pPr>
                      <a:r>
                        <a:rPr lang="en-GB" sz="700" b="1" dirty="0">
                          <a:solidFill>
                            <a:srgbClr val="0000CC"/>
                          </a:solidFill>
                          <a:latin typeface="+mn-lt"/>
                        </a:rPr>
                        <a:t>Feeds from:</a:t>
                      </a:r>
                    </a:p>
                    <a:p>
                      <a:pPr eaLnBrk="1" fontAlgn="auto" hangingPunct="1">
                        <a:spcBef>
                          <a:spcPts val="0"/>
                        </a:spcBef>
                        <a:spcAft>
                          <a:spcPts val="0"/>
                        </a:spcAft>
                        <a:defRPr/>
                      </a:pPr>
                      <a:r>
                        <a:rPr lang="en-GB" sz="700" b="0" dirty="0">
                          <a:solidFill>
                            <a:schemeClr val="tx1"/>
                          </a:solidFill>
                          <a:latin typeface="+mn-lt"/>
                        </a:rPr>
                        <a:t>Y9 Photo HT6</a:t>
                      </a:r>
                    </a:p>
                  </a:txBody>
                  <a:tcPr>
                    <a:solidFill>
                      <a:schemeClr val="bg1">
                        <a:lumMod val="85000"/>
                      </a:schemeClr>
                    </a:solidFill>
                  </a:tcPr>
                </a:tc>
                <a:tc>
                  <a:txBody>
                    <a:bodyPr/>
                    <a:lstStyle/>
                    <a:p>
                      <a:pPr eaLnBrk="1" fontAlgn="auto" hangingPunct="1">
                        <a:spcBef>
                          <a:spcPts val="0"/>
                        </a:spcBef>
                        <a:spcAft>
                          <a:spcPts val="0"/>
                        </a:spcAft>
                        <a:defRPr/>
                      </a:pPr>
                      <a:r>
                        <a:rPr lang="en-GB" sz="700" b="1" dirty="0">
                          <a:solidFill>
                            <a:srgbClr val="0000CC"/>
                          </a:solidFill>
                          <a:latin typeface="+mn-lt"/>
                        </a:rPr>
                        <a:t>Feeds from:</a:t>
                      </a:r>
                    </a:p>
                    <a:p>
                      <a:pPr eaLnBrk="1" fontAlgn="auto" hangingPunct="1">
                        <a:spcBef>
                          <a:spcPts val="0"/>
                        </a:spcBef>
                        <a:spcAft>
                          <a:spcPts val="0"/>
                        </a:spcAft>
                        <a:defRPr/>
                      </a:pPr>
                      <a:r>
                        <a:rPr lang="en-GB" sz="700" b="0" dirty="0">
                          <a:solidFill>
                            <a:schemeClr val="tx1"/>
                          </a:solidFill>
                          <a:latin typeface="+mn-lt"/>
                        </a:rPr>
                        <a:t>Y9 Photo HT1, HT2, HT6</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Feeds From: </a:t>
                      </a:r>
                    </a:p>
                    <a:p>
                      <a:pPr eaLnBrk="1" fontAlgn="auto" hangingPunct="1">
                        <a:spcBef>
                          <a:spcPts val="0"/>
                        </a:spcBef>
                        <a:spcAft>
                          <a:spcPts val="0"/>
                        </a:spcAft>
                        <a:defRPr/>
                      </a:pPr>
                      <a:r>
                        <a:rPr lang="en-GB" sz="700" b="0" dirty="0">
                          <a:solidFill>
                            <a:schemeClr val="tx1"/>
                          </a:solidFill>
                          <a:latin typeface="+mn-lt"/>
                        </a:rPr>
                        <a:t>Y9 Photo HT6</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Feeds From: </a:t>
                      </a:r>
                    </a:p>
                    <a:p>
                      <a:pPr eaLnBrk="1" fontAlgn="auto" hangingPunct="1">
                        <a:spcBef>
                          <a:spcPts val="0"/>
                        </a:spcBef>
                        <a:spcAft>
                          <a:spcPts val="0"/>
                        </a:spcAft>
                        <a:defRPr/>
                      </a:pPr>
                      <a:r>
                        <a:rPr lang="en-GB" sz="700" b="0" dirty="0">
                          <a:solidFill>
                            <a:schemeClr val="tx1"/>
                          </a:solidFill>
                          <a:latin typeface="+mn-lt"/>
                        </a:rPr>
                        <a:t>Y9 Photo HT6</a:t>
                      </a:r>
                    </a:p>
                    <a:p>
                      <a:pPr eaLnBrk="1" fontAlgn="auto" hangingPunct="1">
                        <a:spcBef>
                          <a:spcPts val="0"/>
                        </a:spcBef>
                        <a:spcAft>
                          <a:spcPts val="0"/>
                        </a:spcAft>
                        <a:defRPr/>
                      </a:pPr>
                      <a:r>
                        <a:rPr lang="en-GB" sz="700" b="0" dirty="0">
                          <a:solidFill>
                            <a:schemeClr val="tx1"/>
                          </a:solidFill>
                          <a:latin typeface="+mn-lt"/>
                        </a:rPr>
                        <a:t>Y10 HTHT2, HT3</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Feeds From: </a:t>
                      </a:r>
                    </a:p>
                    <a:p>
                      <a:pPr eaLnBrk="1" fontAlgn="auto" hangingPunct="1">
                        <a:spcBef>
                          <a:spcPts val="0"/>
                        </a:spcBef>
                        <a:spcAft>
                          <a:spcPts val="0"/>
                        </a:spcAft>
                        <a:defRPr/>
                      </a:pPr>
                      <a:r>
                        <a:rPr lang="en-GB" sz="700" b="0" dirty="0">
                          <a:solidFill>
                            <a:schemeClr val="tx1"/>
                          </a:solidFill>
                          <a:latin typeface="+mn-lt"/>
                        </a:rPr>
                        <a:t>Y9 Photo HT5, HT6</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Feeds From: </a:t>
                      </a:r>
                    </a:p>
                    <a:p>
                      <a:pPr eaLnBrk="1" fontAlgn="auto" hangingPunct="1">
                        <a:spcBef>
                          <a:spcPts val="0"/>
                        </a:spcBef>
                        <a:spcAft>
                          <a:spcPts val="0"/>
                        </a:spcAft>
                        <a:defRPr/>
                      </a:pPr>
                      <a:r>
                        <a:rPr lang="en-GB" sz="700" b="0" dirty="0">
                          <a:solidFill>
                            <a:schemeClr val="tx1"/>
                          </a:solidFill>
                          <a:latin typeface="+mn-lt"/>
                        </a:rPr>
                        <a:t>Y9 Photo HT5</a:t>
                      </a:r>
                    </a:p>
                  </a:txBody>
                  <a:tcPr>
                    <a:solidFill>
                      <a:schemeClr val="bg1">
                        <a:lumMod val="85000"/>
                      </a:schemeClr>
                    </a:solidFill>
                  </a:tcPr>
                </a:tc>
                <a:extLst>
                  <a:ext uri="{0D108BD9-81ED-4DB2-BD59-A6C34878D82A}">
                    <a16:rowId xmlns:a16="http://schemas.microsoft.com/office/drawing/2014/main" val="655645888"/>
                  </a:ext>
                </a:extLst>
              </a:tr>
            </a:tbl>
          </a:graphicData>
        </a:graphic>
      </p:graphicFrame>
      <p:pic>
        <p:nvPicPr>
          <p:cNvPr id="9" name="Picture 2" descr="Sandbach School logo (1) | The Stickman Consultancy">
            <a:extLst>
              <a:ext uri="{FF2B5EF4-FFF2-40B4-BE49-F238E27FC236}">
                <a16:creationId xmlns:a16="http://schemas.microsoft.com/office/drawing/2014/main" id="{167FD0CC-0736-AFCB-5103-0517B74050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540" y="156568"/>
            <a:ext cx="853877" cy="76874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7440691A-AB11-4B43-B356-066F7D66ED31}"/>
              </a:ext>
            </a:extLst>
          </p:cNvPr>
          <p:cNvGraphicFramePr>
            <a:graphicFrameLocks noGrp="1"/>
          </p:cNvGraphicFramePr>
          <p:nvPr>
            <p:extLst>
              <p:ext uri="{D42A27DB-BD31-4B8C-83A1-F6EECF244321}">
                <p14:modId xmlns:p14="http://schemas.microsoft.com/office/powerpoint/2010/main" val="1480153233"/>
              </p:ext>
            </p:extLst>
          </p:nvPr>
        </p:nvGraphicFramePr>
        <p:xfrm>
          <a:off x="162802" y="1176933"/>
          <a:ext cx="9377959" cy="792480"/>
        </p:xfrm>
        <a:graphic>
          <a:graphicData uri="http://schemas.openxmlformats.org/drawingml/2006/table">
            <a:tbl>
              <a:tblPr firstRow="1" bandRow="1">
                <a:tableStyleId>{5940675A-B579-460E-94D1-54222C63F5DA}</a:tableStyleId>
              </a:tblPr>
              <a:tblGrid>
                <a:gridCol w="1707187">
                  <a:extLst>
                    <a:ext uri="{9D8B030D-6E8A-4147-A177-3AD203B41FA5}">
                      <a16:colId xmlns:a16="http://schemas.microsoft.com/office/drawing/2014/main" val="3550408001"/>
                    </a:ext>
                  </a:extLst>
                </a:gridCol>
                <a:gridCol w="1598141">
                  <a:extLst>
                    <a:ext uri="{9D8B030D-6E8A-4147-A177-3AD203B41FA5}">
                      <a16:colId xmlns:a16="http://schemas.microsoft.com/office/drawing/2014/main" val="3625303596"/>
                    </a:ext>
                  </a:extLst>
                </a:gridCol>
                <a:gridCol w="1589902">
                  <a:extLst>
                    <a:ext uri="{9D8B030D-6E8A-4147-A177-3AD203B41FA5}">
                      <a16:colId xmlns:a16="http://schemas.microsoft.com/office/drawing/2014/main" val="3272348894"/>
                    </a:ext>
                  </a:extLst>
                </a:gridCol>
                <a:gridCol w="1540476">
                  <a:extLst>
                    <a:ext uri="{9D8B030D-6E8A-4147-A177-3AD203B41FA5}">
                      <a16:colId xmlns:a16="http://schemas.microsoft.com/office/drawing/2014/main" val="2393337519"/>
                    </a:ext>
                  </a:extLst>
                </a:gridCol>
                <a:gridCol w="1524000">
                  <a:extLst>
                    <a:ext uri="{9D8B030D-6E8A-4147-A177-3AD203B41FA5}">
                      <a16:colId xmlns:a16="http://schemas.microsoft.com/office/drawing/2014/main" val="1631298049"/>
                    </a:ext>
                  </a:extLst>
                </a:gridCol>
                <a:gridCol w="1418253">
                  <a:extLst>
                    <a:ext uri="{9D8B030D-6E8A-4147-A177-3AD203B41FA5}">
                      <a16:colId xmlns:a16="http://schemas.microsoft.com/office/drawing/2014/main" val="3747096763"/>
                    </a:ext>
                  </a:extLst>
                </a:gridCol>
              </a:tblGrid>
              <a:tr h="709532">
                <a:tc>
                  <a:txBody>
                    <a:bodyPr/>
                    <a:lstStyle/>
                    <a:p>
                      <a:pPr algn="ctr"/>
                      <a:r>
                        <a:rPr lang="en-GB" sz="900" b="1" dirty="0"/>
                        <a:t>HT1</a:t>
                      </a:r>
                      <a:endParaRPr lang="en-GB" sz="1400" b="1" dirty="0"/>
                    </a:p>
                    <a:p>
                      <a:pPr algn="ctr"/>
                      <a:r>
                        <a:rPr lang="en-GB" sz="1000" b="1" u="sng" dirty="0"/>
                        <a:t>My World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0" u="none" dirty="0"/>
                        <a:t>Exploring architecture, linking to contemporary photographers</a:t>
                      </a:r>
                    </a:p>
                  </a:txBody>
                  <a:tcPr/>
                </a:tc>
                <a:tc>
                  <a:txBody>
                    <a:bodyPr/>
                    <a:lstStyle/>
                    <a:p>
                      <a:pPr algn="ctr"/>
                      <a:r>
                        <a:rPr lang="en-GB" sz="900" b="1" dirty="0"/>
                        <a:t>HT2</a:t>
                      </a:r>
                    </a:p>
                    <a:p>
                      <a:pPr algn="ctr"/>
                      <a:r>
                        <a:rPr lang="en-GB" sz="1000" b="1" u="sng" dirty="0"/>
                        <a:t>My World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0" u="none" dirty="0"/>
                        <a:t>Exploring mixed media and digital editing techniques</a:t>
                      </a:r>
                    </a:p>
                  </a:txBody>
                  <a:tcPr/>
                </a:tc>
                <a:tc>
                  <a:txBody>
                    <a:bodyPr/>
                    <a:lstStyle/>
                    <a:p>
                      <a:pPr algn="ctr"/>
                      <a:r>
                        <a:rPr lang="en-GB" sz="900" b="1" u="sng" dirty="0"/>
                        <a:t>HT3</a:t>
                      </a:r>
                    </a:p>
                    <a:p>
                      <a:pPr algn="ctr"/>
                      <a:r>
                        <a:rPr lang="en-GB" sz="1000" b="1" u="sng" dirty="0"/>
                        <a:t>My World</a:t>
                      </a:r>
                    </a:p>
                    <a:p>
                      <a:pPr algn="ctr"/>
                      <a:r>
                        <a:rPr lang="en-GB" sz="900" b="0" u="none" dirty="0"/>
                        <a:t>Exploring rural and urban landscapes</a:t>
                      </a:r>
                    </a:p>
                    <a:p>
                      <a:pPr algn="ctr"/>
                      <a:endParaRPr lang="en-GB" sz="900" b="1" u="sng" dirty="0"/>
                    </a:p>
                  </a:txBody>
                  <a:tcPr/>
                </a:tc>
                <a:tc>
                  <a:txBody>
                    <a:bodyPr/>
                    <a:lstStyle/>
                    <a:p>
                      <a:pPr algn="ctr"/>
                      <a:r>
                        <a:rPr lang="en-GB" sz="900" b="1" dirty="0"/>
                        <a:t>HT4</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u="sng" dirty="0"/>
                        <a:t>My World</a:t>
                      </a:r>
                    </a:p>
                    <a:p>
                      <a:pPr algn="ctr"/>
                      <a:r>
                        <a:rPr lang="en-GB" sz="900" b="0" u="none" dirty="0"/>
                        <a:t>Developing independent ideas and outcomes</a:t>
                      </a:r>
                    </a:p>
                  </a:txBody>
                  <a:tcPr/>
                </a:tc>
                <a:tc>
                  <a:txBody>
                    <a:bodyPr/>
                    <a:lstStyle/>
                    <a:p>
                      <a:pPr algn="ctr"/>
                      <a:r>
                        <a:rPr lang="en-GB" sz="900" b="1" dirty="0"/>
                        <a:t>HT5</a:t>
                      </a:r>
                    </a:p>
                    <a:p>
                      <a:pPr algn="ctr"/>
                      <a:r>
                        <a:rPr lang="en-GB" sz="900" b="1" u="sng" dirty="0"/>
                        <a:t>Out of Place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0" u="none" dirty="0"/>
                        <a:t>Exploring Surrealist Photography through workshops</a:t>
                      </a:r>
                    </a:p>
                  </a:txBody>
                  <a:tcPr/>
                </a:tc>
                <a:tc>
                  <a:txBody>
                    <a:bodyPr/>
                    <a:lstStyle/>
                    <a:p>
                      <a:pPr algn="ctr"/>
                      <a:r>
                        <a:rPr lang="en-GB" sz="900" b="1" dirty="0"/>
                        <a:t>HT6</a:t>
                      </a:r>
                    </a:p>
                    <a:p>
                      <a:pPr algn="ctr"/>
                      <a:r>
                        <a:rPr lang="en-GB" sz="900" b="1" u="sng" dirty="0"/>
                        <a:t>Out of Place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0" u="none" dirty="0"/>
                        <a:t>Developing ideas and outcomes based on Surrealist Photography</a:t>
                      </a:r>
                    </a:p>
                  </a:txBody>
                  <a:tcPr/>
                </a:tc>
                <a:extLst>
                  <a:ext uri="{0D108BD9-81ED-4DB2-BD59-A6C34878D82A}">
                    <a16:rowId xmlns:a16="http://schemas.microsoft.com/office/drawing/2014/main" val="4223316446"/>
                  </a:ext>
                </a:extLst>
              </a:tr>
            </a:tbl>
          </a:graphicData>
        </a:graphic>
      </p:graphicFrame>
    </p:spTree>
    <p:extLst>
      <p:ext uri="{BB962C8B-B14F-4D97-AF65-F5344CB8AC3E}">
        <p14:creationId xmlns:p14="http://schemas.microsoft.com/office/powerpoint/2010/main" val="14315162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6d018ec-290b-497c-a76f-284aa284887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EC99DA239D374ABD9B076A9C35E3B7" ma:contentTypeVersion="14" ma:contentTypeDescription="Create a new document." ma:contentTypeScope="" ma:versionID="fb3a9783a0dc9ea081e57da5ae3bc525">
  <xsd:schema xmlns:xsd="http://www.w3.org/2001/XMLSchema" xmlns:xs="http://www.w3.org/2001/XMLSchema" xmlns:p="http://schemas.microsoft.com/office/2006/metadata/properties" xmlns:ns3="86d018ec-290b-497c-a76f-284aa284887b" xmlns:ns4="03f7b2f1-b759-4811-b79d-29e3477f78bb" targetNamespace="http://schemas.microsoft.com/office/2006/metadata/properties" ma:root="true" ma:fieldsID="5e421bd309b29e94f90b649a48ef6ec1" ns3:_="" ns4:_="">
    <xsd:import namespace="86d018ec-290b-497c-a76f-284aa284887b"/>
    <xsd:import namespace="03f7b2f1-b759-4811-b79d-29e3477f78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d018ec-290b-497c-a76f-284aa28488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f7b2f1-b759-4811-b79d-29e3477f78b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9D397E-B2BA-426E-B262-6E7830CD28B0}">
  <ds:schemaRefs>
    <ds:schemaRef ds:uri="http://purl.org/dc/terms/"/>
    <ds:schemaRef ds:uri="http://purl.org/dc/elements/1.1/"/>
    <ds:schemaRef ds:uri="03f7b2f1-b759-4811-b79d-29e3477f78bb"/>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86d018ec-290b-497c-a76f-284aa284887b"/>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01105A1-C468-4702-90F4-8C44011624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d018ec-290b-497c-a76f-284aa284887b"/>
    <ds:schemaRef ds:uri="03f7b2f1-b759-4811-b79d-29e3477f78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583EF8-A188-4C36-9236-6B933CE28B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4623</TotalTime>
  <Words>1056</Words>
  <Application>Microsoft Office PowerPoint</Application>
  <PresentationFormat>A4 Paper (210x297 mm)</PresentationFormat>
  <Paragraphs>84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Allen</dc:creator>
  <cp:lastModifiedBy>Malcolm Hoole</cp:lastModifiedBy>
  <cp:revision>536</cp:revision>
  <cp:lastPrinted>2021-07-06T08:45:32Z</cp:lastPrinted>
  <dcterms:created xsi:type="dcterms:W3CDTF">2021-06-15T20:09:59Z</dcterms:created>
  <dcterms:modified xsi:type="dcterms:W3CDTF">2024-03-01T13:44:00Z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0x01010073EC99DA239D374ABD9B076A9C35E3B7</vt:lpwstr>
  </property>
</Properties>
</file>